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7" r:id="rId2"/>
    <p:sldId id="295" r:id="rId3"/>
    <p:sldId id="299" r:id="rId4"/>
    <p:sldId id="287" r:id="rId5"/>
    <p:sldId id="297" r:id="rId6"/>
    <p:sldId id="300" r:id="rId7"/>
    <p:sldId id="303" r:id="rId8"/>
    <p:sldId id="302" r:id="rId9"/>
    <p:sldId id="304" r:id="rId10"/>
    <p:sldId id="275" r:id="rId11"/>
    <p:sldId id="305" r:id="rId12"/>
    <p:sldId id="289" r:id="rId13"/>
    <p:sldId id="301" r:id="rId14"/>
    <p:sldId id="259" r:id="rId15"/>
    <p:sldId id="293" r:id="rId16"/>
    <p:sldId id="271" r:id="rId17"/>
    <p:sldId id="306" r:id="rId18"/>
    <p:sldId id="307" r:id="rId19"/>
    <p:sldId id="308" r:id="rId20"/>
    <p:sldId id="309" r:id="rId21"/>
    <p:sldId id="310" r:id="rId22"/>
    <p:sldId id="311" r:id="rId23"/>
    <p:sldId id="29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BD894-AA4E-4BAE-B67B-04FB7473756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D6A68-8342-462F-89F9-8DA049C5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1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B74195A-4878-4840-823B-6D8190C8E7A5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331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DA94F85-3E38-413D-B40E-3F100F8BB6C6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43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0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415DB65-3DB5-408E-B199-DC3DD3E224B9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06803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137210E-F45E-4549-8B7B-C84DE0CBD4E7}" type="datetimeFigureOut">
              <a:rPr lang="en-US" smtClean="0">
                <a:solidFill>
                  <a:prstClr val="white"/>
                </a:solidFill>
              </a:rPr>
              <a:pPr/>
              <a:t>12/8/2017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8256280A-473E-4D36-80C1-62583001D2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42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210E-F45E-4549-8B7B-C84DE0CBD4E7}" type="datetimeFigureOut">
              <a:rPr lang="en-US" smtClean="0">
                <a:solidFill>
                  <a:prstClr val="white"/>
                </a:solidFill>
              </a:rPr>
              <a:pPr/>
              <a:t>12/8/2017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280A-473E-4D36-80C1-62583001D2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7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210E-F45E-4549-8B7B-C84DE0CBD4E7}" type="datetimeFigureOut">
              <a:rPr lang="en-US" smtClean="0">
                <a:solidFill>
                  <a:prstClr val="white"/>
                </a:solidFill>
              </a:rPr>
              <a:pPr/>
              <a:t>12/8/2017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280A-473E-4D36-80C1-62583001D2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11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210E-F45E-4549-8B7B-C84DE0CBD4E7}" type="datetimeFigureOut">
              <a:rPr lang="en-US" smtClean="0">
                <a:solidFill>
                  <a:prstClr val="white"/>
                </a:solidFill>
              </a:rPr>
              <a:pPr/>
              <a:t>12/8/2017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280A-473E-4D36-80C1-62583001D2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30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210E-F45E-4549-8B7B-C84DE0CBD4E7}" type="datetimeFigureOut">
              <a:rPr lang="en-US" smtClean="0">
                <a:solidFill>
                  <a:prstClr val="white"/>
                </a:solidFill>
              </a:rPr>
              <a:pPr/>
              <a:t>12/8/2017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280A-473E-4D36-80C1-62583001D2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56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210E-F45E-4549-8B7B-C84DE0CBD4E7}" type="datetimeFigureOut">
              <a:rPr lang="en-US" smtClean="0">
                <a:solidFill>
                  <a:prstClr val="white"/>
                </a:solidFill>
              </a:rPr>
              <a:pPr/>
              <a:t>12/8/2017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280A-473E-4D36-80C1-62583001D2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91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210E-F45E-4549-8B7B-C84DE0CBD4E7}" type="datetimeFigureOut">
              <a:rPr lang="en-US" smtClean="0">
                <a:solidFill>
                  <a:prstClr val="white"/>
                </a:solidFill>
              </a:rPr>
              <a:pPr/>
              <a:t>12/8/2017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280A-473E-4D36-80C1-62583001D2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32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210E-F45E-4549-8B7B-C84DE0CBD4E7}" type="datetimeFigureOut">
              <a:rPr lang="en-US" smtClean="0">
                <a:solidFill>
                  <a:prstClr val="white"/>
                </a:solidFill>
              </a:rPr>
              <a:pPr/>
              <a:t>12/8/2017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280A-473E-4D36-80C1-62583001D2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84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210E-F45E-4549-8B7B-C84DE0CBD4E7}" type="datetimeFigureOut">
              <a:rPr lang="en-US" smtClean="0">
                <a:solidFill>
                  <a:prstClr val="white"/>
                </a:solidFill>
              </a:rPr>
              <a:pPr/>
              <a:t>12/8/2017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280A-473E-4D36-80C1-62583001D2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58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210E-F45E-4549-8B7B-C84DE0CBD4E7}" type="datetimeFigureOut">
              <a:rPr lang="en-US" smtClean="0">
                <a:solidFill>
                  <a:prstClr val="white"/>
                </a:solidFill>
              </a:rPr>
              <a:pPr/>
              <a:t>12/8/2017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280A-473E-4D36-80C1-62583001D2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210E-F45E-4549-8B7B-C84DE0CBD4E7}" type="datetimeFigureOut">
              <a:rPr lang="en-US" smtClean="0">
                <a:solidFill>
                  <a:prstClr val="white"/>
                </a:solidFill>
              </a:rPr>
              <a:pPr/>
              <a:t>12/8/2017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280A-473E-4D36-80C1-62583001D2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8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210E-F45E-4549-8B7B-C84DE0CBD4E7}" type="datetimeFigureOut">
              <a:rPr lang="en-US" smtClean="0">
                <a:solidFill>
                  <a:prstClr val="white"/>
                </a:solidFill>
              </a:rPr>
              <a:pPr/>
              <a:t>12/8/2017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280A-473E-4D36-80C1-62583001D2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3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210E-F45E-4549-8B7B-C84DE0CBD4E7}" type="datetimeFigureOut">
              <a:rPr lang="en-US" smtClean="0">
                <a:solidFill>
                  <a:prstClr val="white"/>
                </a:solidFill>
              </a:rPr>
              <a:pPr/>
              <a:t>12/8/2017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280A-473E-4D36-80C1-62583001D2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8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210E-F45E-4549-8B7B-C84DE0CBD4E7}" type="datetimeFigureOut">
              <a:rPr lang="en-US" smtClean="0">
                <a:solidFill>
                  <a:prstClr val="white"/>
                </a:solidFill>
              </a:rPr>
              <a:pPr/>
              <a:t>12/8/2017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280A-473E-4D36-80C1-62583001D2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21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210E-F45E-4549-8B7B-C84DE0CBD4E7}" type="datetimeFigureOut">
              <a:rPr lang="en-US" smtClean="0">
                <a:solidFill>
                  <a:prstClr val="white"/>
                </a:solidFill>
              </a:rPr>
              <a:pPr/>
              <a:t>12/8/2017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280A-473E-4D36-80C1-62583001D2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0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210E-F45E-4549-8B7B-C84DE0CBD4E7}" type="datetimeFigureOut">
              <a:rPr lang="en-US" smtClean="0">
                <a:solidFill>
                  <a:prstClr val="white"/>
                </a:solidFill>
              </a:rPr>
              <a:pPr/>
              <a:t>12/8/2017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280A-473E-4D36-80C1-62583001D2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4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210E-F45E-4549-8B7B-C84DE0CBD4E7}" type="datetimeFigureOut">
              <a:rPr lang="en-US" smtClean="0">
                <a:solidFill>
                  <a:prstClr val="white"/>
                </a:solidFill>
              </a:rPr>
              <a:pPr/>
              <a:t>12/8/2017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280A-473E-4D36-80C1-62583001D2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7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37210E-F45E-4549-8B7B-C84DE0CBD4E7}" type="datetimeFigureOut">
              <a:rPr lang="en-US" smtClean="0">
                <a:solidFill>
                  <a:prstClr val="white"/>
                </a:solidFill>
              </a:rPr>
              <a:pPr/>
              <a:t>12/8/2017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56280A-473E-4D36-80C1-62583001D20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77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dmissions.utah.edu/apply/special-credit/international-baccalaureate-credit.php" TargetMode="External"/><Relationship Id="rId2" Type="http://schemas.openxmlformats.org/officeDocument/2006/relationships/hyperlink" Target="http://www.weber.edu/Admissions/International_Baccalaureat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vu.edu/transfer/internationalbaccalaureate.html" TargetMode="External"/><Relationship Id="rId5" Type="http://schemas.openxmlformats.org/officeDocument/2006/relationships/hyperlink" Target="http://catalog.usu.edu/content.php?catoid=12&amp;navoid=3179" TargetMode="External"/><Relationship Id="rId4" Type="http://schemas.openxmlformats.org/officeDocument/2006/relationships/hyperlink" Target="https://www.suu.edu/registrar/additional-credit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eberhighib.weebly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0061" y="2407348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/>
              <a:t>International Baccalaureate</a:t>
            </a:r>
            <a:br>
              <a:rPr lang="en-US" sz="4400" dirty="0"/>
            </a:br>
            <a:r>
              <a:rPr lang="en-US" sz="4400" dirty="0"/>
              <a:t>Diploma </a:t>
            </a:r>
            <a:r>
              <a:rPr lang="en-US" sz="4400" dirty="0" smtClean="0"/>
              <a:t>Programme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101" y="5931240"/>
            <a:ext cx="8229600" cy="1199704"/>
          </a:xfrm>
        </p:spPr>
        <p:txBody>
          <a:bodyPr/>
          <a:lstStyle/>
          <a:p>
            <a:r>
              <a:rPr lang="en-US" dirty="0" smtClean="0"/>
              <a:t>A challenging curriculum for the 21</a:t>
            </a:r>
            <a:r>
              <a:rPr lang="en-US" baseline="30000" dirty="0" smtClean="0"/>
              <a:t>st</a:t>
            </a:r>
            <a:r>
              <a:rPr lang="en-US" dirty="0" smtClean="0"/>
              <a:t> Century.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30" y="95206"/>
            <a:ext cx="10309412" cy="313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3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7855" y="2005461"/>
            <a:ext cx="4468009" cy="48549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IB organizes teaching and learning through 6 subject groups creating the wheel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Students must choose a course of study from within each subject group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/>
              <a:t>Student must choose 3-4 subjects to study at HL and 2-3 subjects to study at SL</a:t>
            </a:r>
            <a:endParaRPr lang="en-US" sz="2400" dirty="0" smtClean="0"/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43" y="802925"/>
            <a:ext cx="5706030" cy="57060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60005" y="135172"/>
            <a:ext cx="10131425" cy="1456267"/>
          </a:xfrm>
        </p:spPr>
        <p:txBody>
          <a:bodyPr/>
          <a:lstStyle/>
          <a:p>
            <a:r>
              <a:rPr lang="en-US" altLang="en-US" u="sng" dirty="0"/>
              <a:t>IB Coursework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4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9126" y="-321715"/>
            <a:ext cx="10131425" cy="1456267"/>
          </a:xfrm>
        </p:spPr>
        <p:txBody>
          <a:bodyPr>
            <a:normAutofit/>
          </a:bodyPr>
          <a:lstStyle/>
          <a:p>
            <a:r>
              <a:rPr lang="en-US" altLang="en-US" u="sng" dirty="0"/>
              <a:t>IB Coursework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74819"/>
            <a:ext cx="5672864" cy="5468111"/>
          </a:xfrm>
        </p:spPr>
        <p:txBody>
          <a:bodyPr>
            <a:normAutofit fontScale="70000" lnSpcReduction="20000"/>
          </a:bodyPr>
          <a:lstStyle/>
          <a:p>
            <a:r>
              <a:rPr lang="en-US" sz="4500" dirty="0" smtClean="0"/>
              <a:t>EE</a:t>
            </a:r>
            <a:r>
              <a:rPr lang="en-US" sz="2900" dirty="0" smtClean="0"/>
              <a:t> </a:t>
            </a:r>
            <a:r>
              <a:rPr lang="en-US" sz="2900" dirty="0"/>
              <a:t>– a 3000 to 4000 word research paper on a topic of the students choice</a:t>
            </a:r>
          </a:p>
          <a:p>
            <a:r>
              <a:rPr lang="en-US" sz="3800" dirty="0"/>
              <a:t>TOK</a:t>
            </a:r>
            <a:r>
              <a:rPr lang="en-US" sz="3800" b="1" dirty="0"/>
              <a:t> </a:t>
            </a:r>
            <a:r>
              <a:rPr lang="en-US" sz="2900" dirty="0"/>
              <a:t>– A discussion oriented class that ties all of the IB subject matter together with the underlying question “what is knowledge?”</a:t>
            </a:r>
          </a:p>
          <a:p>
            <a:r>
              <a:rPr lang="en-US" sz="3800" dirty="0" smtClean="0"/>
              <a:t>CAS</a:t>
            </a:r>
            <a:r>
              <a:rPr lang="en-US" sz="2900" dirty="0" smtClean="0"/>
              <a:t> – CAS </a:t>
            </a:r>
            <a:r>
              <a:rPr lang="en-US" sz="2900" dirty="0"/>
              <a:t>is different from </a:t>
            </a:r>
            <a:r>
              <a:rPr lang="en-US" sz="2900" dirty="0" smtClean="0"/>
              <a:t>other </a:t>
            </a:r>
            <a:r>
              <a:rPr lang="en-US" sz="2900" dirty="0"/>
              <a:t>IB courses </a:t>
            </a:r>
            <a:r>
              <a:rPr lang="en-US" sz="2900" dirty="0" smtClean="0"/>
              <a:t>because it involves </a:t>
            </a:r>
            <a:r>
              <a:rPr lang="en-US" sz="2900" dirty="0"/>
              <a:t>learning by experience, which differs in many ways to learning in a classroom. </a:t>
            </a:r>
            <a:r>
              <a:rPr lang="en-US" sz="2900" dirty="0" smtClean="0"/>
              <a:t>CAS </a:t>
            </a:r>
            <a:r>
              <a:rPr lang="en-US" sz="2900" dirty="0"/>
              <a:t>is intended to move </a:t>
            </a:r>
            <a:r>
              <a:rPr lang="en-US" sz="2900" dirty="0" smtClean="0"/>
              <a:t>students out </a:t>
            </a:r>
            <a:r>
              <a:rPr lang="en-US" sz="2900" dirty="0"/>
              <a:t>of the academic arena and help </a:t>
            </a:r>
            <a:r>
              <a:rPr lang="en-US" sz="2900" dirty="0" smtClean="0"/>
              <a:t>them </a:t>
            </a:r>
            <a:r>
              <a:rPr lang="en-US" sz="2900" dirty="0"/>
              <a:t>learn through life experiences and counterbalance the academic pressure of the rest of the IB </a:t>
            </a:r>
            <a:r>
              <a:rPr lang="en-US" sz="2900" dirty="0" smtClean="0"/>
              <a:t>Program. CAS activities and projects must span the full 2 years of the program.</a:t>
            </a:r>
            <a:endParaRPr lang="en-US" sz="2900" dirty="0"/>
          </a:p>
          <a:p>
            <a:endParaRPr lang="en-US" sz="2400" dirty="0" smtClean="0"/>
          </a:p>
          <a:p>
            <a:endParaRPr lang="en-US" dirty="0"/>
          </a:p>
          <a:p>
            <a:pPr marL="109728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75" y="406419"/>
            <a:ext cx="5999181" cy="5999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364" y="751599"/>
            <a:ext cx="2675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+mj-lt"/>
              </a:rPr>
              <a:t>The Core of IB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826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12805" y="214686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800" u="sng" dirty="0" smtClean="0"/>
              <a:t>IB EXPECTATIONS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7666"/>
            <a:ext cx="11907156" cy="4254610"/>
          </a:xfrm>
        </p:spPr>
        <p:txBody>
          <a:bodyPr>
            <a:normAutofit/>
          </a:bodyPr>
          <a:lstStyle/>
          <a:p>
            <a:pPr lvl="1" eaLnBrk="1" hangingPunct="1">
              <a:defRPr/>
            </a:pPr>
            <a:r>
              <a:rPr lang="en-US" altLang="en-US" sz="3200" dirty="0" smtClean="0"/>
              <a:t>About 2-3 hours </a:t>
            </a:r>
            <a:r>
              <a:rPr lang="en-US" altLang="en-US" sz="3200" dirty="0"/>
              <a:t>of homework a </a:t>
            </a:r>
            <a:r>
              <a:rPr lang="en-US" altLang="en-US" sz="3200" dirty="0" smtClean="0"/>
              <a:t>night or </a:t>
            </a:r>
            <a:r>
              <a:rPr lang="en-US" altLang="en-US" sz="3200" dirty="0"/>
              <a:t>10-15 hours a week</a:t>
            </a:r>
          </a:p>
          <a:p>
            <a:pPr lvl="1" eaLnBrk="1" hangingPunct="1">
              <a:defRPr/>
            </a:pPr>
            <a:r>
              <a:rPr lang="en-US" altLang="en-US" sz="3200" dirty="0"/>
              <a:t>Lots of exams and papers, critical thinking, research, lab </a:t>
            </a:r>
            <a:r>
              <a:rPr lang="en-US" altLang="en-US" sz="3200" dirty="0" smtClean="0"/>
              <a:t>work</a:t>
            </a:r>
          </a:p>
          <a:p>
            <a:pPr lvl="1" eaLnBrk="1" hangingPunct="1">
              <a:defRPr/>
            </a:pPr>
            <a:r>
              <a:rPr lang="en-US" altLang="en-US" sz="3200" dirty="0" smtClean="0"/>
              <a:t>3000 – 4000 Word Extended Essay</a:t>
            </a:r>
          </a:p>
          <a:p>
            <a:pPr lvl="1" eaLnBrk="1" hangingPunct="1">
              <a:defRPr/>
            </a:pPr>
            <a:r>
              <a:rPr lang="en-US" altLang="en-US" sz="3200" dirty="0" smtClean="0"/>
              <a:t>Approximately 150 hours of activity and service</a:t>
            </a:r>
            <a:endParaRPr lang="en-US" altLang="en-US" sz="3200" dirty="0"/>
          </a:p>
          <a:p>
            <a:pPr lvl="1" eaLnBrk="1" hangingPunct="1">
              <a:defRPr/>
            </a:pPr>
            <a:r>
              <a:rPr lang="en-US" altLang="en-US" sz="3200" dirty="0"/>
              <a:t>Because of all this, colleges know </a:t>
            </a:r>
            <a:r>
              <a:rPr lang="en-US" altLang="en-US" sz="3200" dirty="0" smtClean="0"/>
              <a:t>you’</a:t>
            </a:r>
            <a:r>
              <a:rPr lang="en-US" altLang="ja-JP" sz="3200" dirty="0" smtClean="0"/>
              <a:t>re </a:t>
            </a:r>
            <a:r>
              <a:rPr lang="en-US" altLang="ja-JP" sz="3200" dirty="0"/>
              <a:t>top-shelf material, that</a:t>
            </a:r>
            <a:r>
              <a:rPr lang="ja-JP" altLang="en-US" sz="3200" dirty="0"/>
              <a:t>’</a:t>
            </a:r>
            <a:r>
              <a:rPr lang="en-US" altLang="ja-JP" sz="3200" dirty="0"/>
              <a:t>s why they prefer IB graduates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79698784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180" y="-1439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 smtClean="0">
                <a:ln w="9525">
                  <a:solidFill>
                    <a:schemeClr val="bg1"/>
                  </a:solidFill>
                  <a:prstDash val="solid"/>
                </a:ln>
                <a:latin typeface="+mn-lt"/>
              </a:rPr>
              <a:t>IB Student Support at Weber</a:t>
            </a:r>
            <a:r>
              <a:rPr lang="en-US" sz="4800" dirty="0" smtClean="0">
                <a:ln w="9525">
                  <a:solidFill>
                    <a:schemeClr val="bg1"/>
                  </a:solidFill>
                  <a:prstDash val="solid"/>
                </a:ln>
              </a:rPr>
              <a:t>	</a:t>
            </a:r>
            <a:endParaRPr lang="en-US" sz="4800" dirty="0">
              <a:ln w="9525">
                <a:solidFill>
                  <a:schemeClr val="bg1"/>
                </a:solidFill>
                <a:prstDash val="solid"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76" y="1083624"/>
            <a:ext cx="6666272" cy="54351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DP Preparation structure</a:t>
            </a:r>
          </a:p>
          <a:p>
            <a:pPr lvl="1"/>
            <a:r>
              <a:rPr lang="en-US" sz="2400" dirty="0" smtClean="0"/>
              <a:t>Honors or AP courses in 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and 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</a:t>
            </a:r>
          </a:p>
          <a:p>
            <a:pPr lvl="1"/>
            <a:r>
              <a:rPr lang="en-US" sz="2400" dirty="0" smtClean="0"/>
              <a:t>Emphasis on ATL skill development</a:t>
            </a:r>
          </a:p>
          <a:p>
            <a:pPr lvl="1"/>
            <a:r>
              <a:rPr lang="en-US" sz="2400" dirty="0" smtClean="0"/>
              <a:t>Utah Graduation Requirements in 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</a:t>
            </a:r>
          </a:p>
          <a:p>
            <a:r>
              <a:rPr lang="en-US" sz="2400" dirty="0" smtClean="0"/>
              <a:t>Flex period offers extra help sessions by subject area</a:t>
            </a:r>
          </a:p>
          <a:p>
            <a:r>
              <a:rPr lang="en-US" sz="2400" dirty="0" smtClean="0"/>
              <a:t>2 year TOK course offers built in support time for EE research and CAS coordination</a:t>
            </a:r>
          </a:p>
          <a:p>
            <a:r>
              <a:rPr lang="en-US" sz="2400" dirty="0" smtClean="0"/>
              <a:t>CAS Supervisor</a:t>
            </a:r>
          </a:p>
          <a:p>
            <a:r>
              <a:rPr lang="en-US" sz="2400" dirty="0" smtClean="0"/>
              <a:t>EE Supervisor</a:t>
            </a:r>
          </a:p>
          <a:p>
            <a:r>
              <a:rPr lang="en-US" sz="2400" dirty="0" smtClean="0"/>
              <a:t>Counselor Support</a:t>
            </a:r>
          </a:p>
          <a:p>
            <a:r>
              <a:rPr lang="en-US" sz="2400" dirty="0" smtClean="0"/>
              <a:t>College Guidance </a:t>
            </a:r>
          </a:p>
          <a:p>
            <a:r>
              <a:rPr lang="en-US" sz="2400" dirty="0" smtClean="0"/>
              <a:t>Cohort/Peer Groups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56961" y="5123139"/>
            <a:ext cx="6035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We are here to support you on your journey to DP success!!</a:t>
            </a:r>
            <a:endParaRPr lang="en-US" sz="3200" dirty="0"/>
          </a:p>
        </p:txBody>
      </p:sp>
      <p:pic>
        <p:nvPicPr>
          <p:cNvPr id="1028" name="Picture 4" descr="http://cdn1.theodysseyonline.com/files/2016/02/13/6359093874283202261767614520_suc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853" y="1083625"/>
            <a:ext cx="4787718" cy="319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67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2456" y="0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u="sng" dirty="0" smtClean="0"/>
              <a:t>IB Requirements and Weber High</a:t>
            </a:r>
            <a:endParaRPr lang="en-US" sz="4800" u="sng" dirty="0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777239" y="1938529"/>
            <a:ext cx="4881283" cy="1602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5">
                <a:lumMod val="10000"/>
              </a:schemeClr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lIns="64291" tIns="32146" rIns="64291" bIns="18288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Myriad Pro" pitchFamily="34" charset="0"/>
              </a:rPr>
              <a:t>Group 1* – Language and Literature</a:t>
            </a:r>
          </a:p>
          <a:p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Myriad Pro" pitchFamily="34" charset="0"/>
              </a:rPr>
              <a:t>Group 3* – History – History of the </a:t>
            </a:r>
            <a:b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Myriad Pro" pitchFamily="34" charset="0"/>
              </a:rPr>
            </a:b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Myriad Pro" pitchFamily="34" charset="0"/>
              </a:rPr>
              <a:t>                 Americas and 20</a:t>
            </a:r>
            <a:r>
              <a:rPr lang="en-US" baseline="30000" dirty="0" smtClean="0">
                <a:solidFill>
                  <a:schemeClr val="accent5">
                    <a:lumMod val="10000"/>
                  </a:schemeClr>
                </a:solidFill>
                <a:latin typeface="Myriad Pro" pitchFamily="34" charset="0"/>
              </a:rPr>
              <a:t>th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Myriad Pro" pitchFamily="34" charset="0"/>
              </a:rPr>
              <a:t> Century world Group 4 – Biology or Chemistry</a:t>
            </a:r>
          </a:p>
          <a:p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Myriad Pro" pitchFamily="34" charset="0"/>
              </a:rPr>
              <a:t>Group 6 – Visual Arts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77239" y="1468778"/>
            <a:ext cx="4881283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HL Courses – 2 years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6339841" y="1951080"/>
            <a:ext cx="5088367" cy="1325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5">
                <a:lumMod val="10000"/>
              </a:schemeClr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lIns="64291" tIns="32146" rIns="64291" bIns="18288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Myriad Pro" pitchFamily="34" charset="0"/>
              </a:rPr>
              <a:t>Group 2* – Spanish B (1yr) or Ab Initio Spanish  </a:t>
            </a:r>
          </a:p>
          <a:p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Myriad Pro" pitchFamily="34" charset="0"/>
              </a:rPr>
              <a:t>Group 4 – Biology </a:t>
            </a:r>
          </a:p>
          <a:p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Myriad Pro" pitchFamily="34" charset="0"/>
              </a:rPr>
              <a:t>Group 5* – Math </a:t>
            </a:r>
          </a:p>
          <a:p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Myriad Pro" pitchFamily="34" charset="0"/>
              </a:rPr>
              <a:t>Group 6 – Theatre (1 year)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339841" y="1481329"/>
            <a:ext cx="5088367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SL Courses – 2 years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53758" y="4335575"/>
            <a:ext cx="3048000" cy="11712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5">
                <a:lumMod val="10000"/>
              </a:schemeClr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lIns="64291" tIns="32146" rIns="64291" bIns="182880">
            <a:spAutoFit/>
          </a:bodyPr>
          <a:lstStyle/>
          <a:p>
            <a:r>
              <a:rPr lang="en-US" sz="800" b="1" dirty="0">
                <a:solidFill>
                  <a:schemeClr val="accent5">
                    <a:lumMod val="10000"/>
                  </a:schemeClr>
                </a:solidFill>
                <a:latin typeface="Myriad Pro" pitchFamily="34" charset="0"/>
              </a:rPr>
              <a:t/>
            </a:r>
            <a:br>
              <a:rPr lang="en-US" sz="800" b="1" dirty="0">
                <a:solidFill>
                  <a:schemeClr val="accent5">
                    <a:lumMod val="10000"/>
                  </a:schemeClr>
                </a:solidFill>
                <a:latin typeface="Myriad Pro" pitchFamily="34" charset="0"/>
              </a:rPr>
            </a:b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Myriad Pro" pitchFamily="34" charset="0"/>
              </a:rPr>
              <a:t>Theory of 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Myriad Pro" pitchFamily="34" charset="0"/>
              </a:rPr>
              <a:t>Knowledge</a:t>
            </a:r>
            <a:endParaRPr lang="en-US" dirty="0">
              <a:solidFill>
                <a:schemeClr val="accent5">
                  <a:lumMod val="10000"/>
                </a:schemeClr>
              </a:solidFill>
              <a:latin typeface="Myriad Pro" pitchFamily="34" charset="0"/>
            </a:endParaRPr>
          </a:p>
          <a:p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Myriad Pro" pitchFamily="34" charset="0"/>
              </a:rPr>
              <a:t>Extended Essay</a:t>
            </a:r>
          </a:p>
          <a:p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Myriad Pro" pitchFamily="34" charset="0"/>
              </a:rPr>
              <a:t>C.A.S.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153758" y="3865824"/>
            <a:ext cx="3048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CORE*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6019" y="3509007"/>
            <a:ext cx="64438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As a school this is what we will offer to start the IB DP Program. We would like to offer more courses as the program grows. Future course options might be:</a:t>
            </a:r>
          </a:p>
          <a:p>
            <a:r>
              <a:rPr lang="en-US" dirty="0" smtClean="0"/>
              <a:t>Group 2 – German Ab Initio (SL), Spanish HL, Chinese SL and HL</a:t>
            </a:r>
          </a:p>
          <a:p>
            <a:r>
              <a:rPr lang="en-US" dirty="0" smtClean="0"/>
              <a:t>Group 3 – Business Management (SL and HL), Psychology (SL), </a:t>
            </a:r>
            <a:br>
              <a:rPr lang="en-US" dirty="0" smtClean="0"/>
            </a:br>
            <a:r>
              <a:rPr lang="en-US" dirty="0" smtClean="0"/>
              <a:t>                Art History (SL)</a:t>
            </a:r>
          </a:p>
          <a:p>
            <a:r>
              <a:rPr lang="en-US" dirty="0" smtClean="0"/>
              <a:t>Group 4 – Sports, Exercise, and Health Science (SL), Computer </a:t>
            </a:r>
            <a:br>
              <a:rPr lang="en-US" dirty="0" smtClean="0"/>
            </a:br>
            <a:r>
              <a:rPr lang="en-US" dirty="0" smtClean="0"/>
              <a:t>                Science (SL)</a:t>
            </a:r>
            <a:br>
              <a:rPr lang="en-US" dirty="0" smtClean="0"/>
            </a:br>
            <a:r>
              <a:rPr lang="en-US" dirty="0" smtClean="0"/>
              <a:t>Group 5 – Math HL</a:t>
            </a:r>
          </a:p>
          <a:p>
            <a:r>
              <a:rPr lang="en-US" dirty="0" smtClean="0"/>
              <a:t>Group 6 – Music (SL and HL)</a:t>
            </a:r>
          </a:p>
        </p:txBody>
      </p:sp>
      <p:sp>
        <p:nvSpPr>
          <p:cNvPr id="2" name="Rectangle 1"/>
          <p:cNvSpPr/>
          <p:nvPr/>
        </p:nvSpPr>
        <p:spPr>
          <a:xfrm>
            <a:off x="1306908" y="5848109"/>
            <a:ext cx="2867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*Required courses</a:t>
            </a:r>
          </a:p>
        </p:txBody>
      </p:sp>
    </p:spTree>
    <p:extLst>
      <p:ext uri="{BB962C8B-B14F-4D97-AF65-F5344CB8AC3E}">
        <p14:creationId xmlns:p14="http://schemas.microsoft.com/office/powerpoint/2010/main" val="28332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61" y="-293258"/>
            <a:ext cx="10131425" cy="1456267"/>
          </a:xfrm>
        </p:spPr>
        <p:txBody>
          <a:bodyPr/>
          <a:lstStyle/>
          <a:p>
            <a:r>
              <a:rPr lang="en-US" u="sng" dirty="0" smtClean="0"/>
              <a:t>Earning an IB Diploma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311" y="800012"/>
            <a:ext cx="9176640" cy="593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-360363"/>
            <a:ext cx="8229600" cy="182880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Myriad Pro" pitchFamily="34" charset="0"/>
              </a:rPr>
              <a:t>AP or IB, that is the question…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Myriad Pro" pitchFamily="34" charset="0"/>
            </a:endParaRP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1638300" y="1046703"/>
            <a:ext cx="5791200" cy="5410200"/>
          </a:xfrm>
          <a:prstGeom prst="ellipse">
            <a:avLst/>
          </a:prstGeom>
          <a:solidFill>
            <a:schemeClr val="accent1">
              <a:lumMod val="60000"/>
              <a:lumOff val="40000"/>
              <a:alpha val="39999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64291" tIns="32146" rIns="64291" bIns="32146" anchor="ctr"/>
          <a:lstStyle/>
          <a:p>
            <a:pPr>
              <a:defRPr/>
            </a:pPr>
            <a:endParaRPr lang="en-US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4572000" y="1066800"/>
            <a:ext cx="5943600" cy="5410200"/>
          </a:xfrm>
          <a:prstGeom prst="ellipse">
            <a:avLst/>
          </a:prstGeom>
          <a:solidFill>
            <a:schemeClr val="accent1">
              <a:lumMod val="75000"/>
              <a:alpha val="39999"/>
            </a:schemeClr>
          </a:solidFill>
          <a:ln w="1270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lIns="64291" tIns="32146" rIns="64291" bIns="32146" anchor="ctr"/>
          <a:lstStyle/>
          <a:p>
            <a:pPr>
              <a:defRPr/>
            </a:pPr>
            <a:endParaRPr lang="en-US"/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4511155" y="2356267"/>
            <a:ext cx="2895600" cy="243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32146" rIns="182880" bIns="32146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Bell Gothic Std Light" pitchFamily="34" charset="0"/>
              </a:rPr>
              <a:t>High rigor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accent5">
                    <a:lumMod val="10000"/>
                  </a:schemeClr>
                </a:solidFill>
                <a:latin typeface="Bell Gothic Std Light" pitchFamily="34" charset="0"/>
              </a:rPr>
              <a:t>College </a:t>
            </a: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Bell Gothic Std Light" pitchFamily="34" charset="0"/>
              </a:rPr>
              <a:t>level coursework/ curriculum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Bell Gothic Std Light" pitchFamily="34" charset="0"/>
              </a:rPr>
              <a:t>Potential college credit</a:t>
            </a:r>
          </a:p>
          <a:p>
            <a:pPr algn="ctr">
              <a:spcBef>
                <a:spcPts val="1200"/>
              </a:spcBef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Bell Gothic Std Light" pitchFamily="34" charset="0"/>
              </a:rPr>
              <a:t>College recognition</a:t>
            </a:r>
          </a:p>
          <a:p>
            <a:pPr algn="ctr"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Bell Gothic Std Light" pitchFamily="34" charset="0"/>
              </a:rPr>
              <a:t>of challenge</a:t>
            </a: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1821691" y="1945581"/>
            <a:ext cx="3241675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32146" rIns="182880" bIns="32146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Bell Gothic Std Light" pitchFamily="34" charset="0"/>
              </a:rPr>
              <a:t>         </a:t>
            </a:r>
            <a:r>
              <a:rPr lang="en-US" b="1" u="sng" dirty="0">
                <a:solidFill>
                  <a:schemeClr val="tx1">
                    <a:lumMod val="85000"/>
                  </a:schemeClr>
                </a:solidFill>
                <a:latin typeface="Bell Gothic Std Light" pitchFamily="34" charset="0"/>
              </a:rPr>
              <a:t>Classes stand alone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Bell Gothic Std Light" pitchFamily="34" charset="0"/>
              </a:rPr>
              <a:t>      Externally assessed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Bell Gothic Std Light" pitchFamily="34" charset="0"/>
              </a:rPr>
              <a:t>       Grading scale 1-5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Bell Gothic Std Light" pitchFamily="34" charset="0"/>
              </a:rPr>
              <a:t>3 is a “passing” score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Bell Gothic Std Light" pitchFamily="34" charset="0"/>
              </a:rPr>
              <a:t>   Large selection of  </a:t>
            </a:r>
            <a:br>
              <a:rPr lang="en-US" b="1" dirty="0">
                <a:solidFill>
                  <a:schemeClr val="accent5">
                    <a:lumMod val="10000"/>
                  </a:schemeClr>
                </a:solidFill>
                <a:latin typeface="Bell Gothic Std Light" pitchFamily="34" charset="0"/>
              </a:rPr>
            </a:b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Bell Gothic Std Light" pitchFamily="34" charset="0"/>
              </a:rPr>
              <a:t>                    classes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Bell Gothic Std Light" pitchFamily="34" charset="0"/>
              </a:rPr>
              <a:t>  Can pick and choose </a:t>
            </a:r>
            <a:br>
              <a:rPr lang="en-US" b="1" dirty="0">
                <a:solidFill>
                  <a:schemeClr val="accent5">
                    <a:lumMod val="10000"/>
                  </a:schemeClr>
                </a:solidFill>
                <a:latin typeface="Bell Gothic Std Light" pitchFamily="34" charset="0"/>
              </a:rPr>
            </a:b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Bell Gothic Std Light" pitchFamily="34" charset="0"/>
              </a:rPr>
              <a:t>     subjects to take by  </a:t>
            </a:r>
            <a:br>
              <a:rPr lang="en-US" b="1" dirty="0">
                <a:solidFill>
                  <a:schemeClr val="accent5">
                    <a:lumMod val="10000"/>
                  </a:schemeClr>
                </a:solidFill>
                <a:latin typeface="Bell Gothic Std Light" pitchFamily="34" charset="0"/>
              </a:rPr>
            </a:b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Bell Gothic Std Light" pitchFamily="34" charset="0"/>
              </a:rPr>
              <a:t>                   preference</a:t>
            </a: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6986604" y="1745952"/>
            <a:ext cx="3657600" cy="394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32146" rIns="182880" bIns="32146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sng" dirty="0">
                <a:solidFill>
                  <a:schemeClr val="tx1">
                    <a:lumMod val="85000"/>
                  </a:schemeClr>
                </a:solidFill>
                <a:latin typeface="Bell Gothic Std Light" pitchFamily="34" charset="0"/>
              </a:rPr>
              <a:t>“Complete Program”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Bell Gothic Std Light" pitchFamily="34" charset="0"/>
              </a:rPr>
              <a:t>Interdisciplinary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Bell Gothic Std Light" pitchFamily="34" charset="0"/>
              </a:rPr>
              <a:t>   Internally and externally </a:t>
            </a:r>
            <a:br>
              <a:rPr lang="en-US" b="1" dirty="0">
                <a:solidFill>
                  <a:schemeClr val="accent5">
                    <a:lumMod val="10000"/>
                  </a:schemeClr>
                </a:solidFill>
                <a:latin typeface="Bell Gothic Std Light" pitchFamily="34" charset="0"/>
              </a:rPr>
            </a:b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Bell Gothic Std Light" pitchFamily="34" charset="0"/>
              </a:rPr>
              <a:t>      assessed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Bell Gothic Std Light" pitchFamily="34" charset="0"/>
              </a:rPr>
              <a:t>       Grading scale 1-7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Bell Gothic Std Light" pitchFamily="34" charset="0"/>
              </a:rPr>
              <a:t>        4 is a “passing” score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Bell Gothic Std Light" pitchFamily="34" charset="0"/>
              </a:rPr>
              <a:t>        Specific curriculum </a:t>
            </a:r>
            <a:br>
              <a:rPr lang="en-US" b="1" dirty="0">
                <a:solidFill>
                  <a:schemeClr val="accent5">
                    <a:lumMod val="10000"/>
                  </a:schemeClr>
                </a:solidFill>
                <a:latin typeface="Bell Gothic Std Light" pitchFamily="34" charset="0"/>
              </a:rPr>
            </a:b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Bell Gothic Std Light" pitchFamily="34" charset="0"/>
              </a:rPr>
              <a:t>        requirements across </a:t>
            </a:r>
            <a:br>
              <a:rPr lang="en-US" b="1" dirty="0">
                <a:solidFill>
                  <a:schemeClr val="accent5">
                    <a:lumMod val="10000"/>
                  </a:schemeClr>
                </a:solidFill>
                <a:latin typeface="Bell Gothic Std Light" pitchFamily="34" charset="0"/>
              </a:rPr>
            </a:b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Bell Gothic Std Light" pitchFamily="34" charset="0"/>
              </a:rPr>
              <a:t>       the disciplines 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Bell Gothic Std Light" pitchFamily="34" charset="0"/>
              </a:rPr>
              <a:t>    Develops whole student </a:t>
            </a:r>
            <a:br>
              <a:rPr lang="en-US" b="1" dirty="0">
                <a:solidFill>
                  <a:schemeClr val="accent5">
                    <a:lumMod val="10000"/>
                  </a:schemeClr>
                </a:solidFill>
                <a:latin typeface="Bell Gothic Std Light" pitchFamily="34" charset="0"/>
              </a:rPr>
            </a:b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Bell Gothic Std Light" pitchFamily="34" charset="0"/>
              </a:rPr>
              <a:t>        (CAS, EE, TOK)</a:t>
            </a:r>
          </a:p>
        </p:txBody>
      </p:sp>
      <p:sp>
        <p:nvSpPr>
          <p:cNvPr id="9" name="Rectangle 8"/>
          <p:cNvSpPr/>
          <p:nvPr/>
        </p:nvSpPr>
        <p:spPr>
          <a:xfrm>
            <a:off x="1458460" y="1245345"/>
            <a:ext cx="104547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50800"/>
              </a:rPr>
              <a:t>AP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31410" y="1145530"/>
            <a:ext cx="7841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5400" b="1" dirty="0" smtClean="0">
                <a:ln w="50800"/>
              </a:rPr>
              <a:t>IB</a:t>
            </a:r>
            <a:endParaRPr lang="en-US" sz="5400" b="1" dirty="0">
              <a:ln w="50800"/>
            </a:endParaRPr>
          </a:p>
        </p:txBody>
      </p:sp>
    </p:spTree>
    <p:extLst>
      <p:ext uri="{BB962C8B-B14F-4D97-AF65-F5344CB8AC3E}">
        <p14:creationId xmlns:p14="http://schemas.microsoft.com/office/powerpoint/2010/main" val="153168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134" y="0"/>
            <a:ext cx="11345732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should I take in 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grade to prepare for IB?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134" y="1417638"/>
            <a:ext cx="10972800" cy="485407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IB will fill up most of a student’s schedule in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and 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so students should complete their graduation requirements in 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and 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</a:t>
            </a:r>
          </a:p>
          <a:p>
            <a:r>
              <a:rPr lang="en-US" sz="2400" dirty="0" smtClean="0"/>
              <a:t>We suggest that all 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graders take the following course:</a:t>
            </a:r>
          </a:p>
          <a:p>
            <a:pPr lvl="1"/>
            <a:r>
              <a:rPr lang="en-US" sz="2400" dirty="0" smtClean="0"/>
              <a:t>English</a:t>
            </a:r>
          </a:p>
          <a:p>
            <a:pPr lvl="1"/>
            <a:r>
              <a:rPr lang="en-US" sz="2400" dirty="0" smtClean="0"/>
              <a:t>Geography</a:t>
            </a:r>
          </a:p>
          <a:p>
            <a:pPr lvl="1"/>
            <a:r>
              <a:rPr lang="en-US" sz="2400" dirty="0" smtClean="0"/>
              <a:t>Earth Science, Physics, or Biology</a:t>
            </a:r>
          </a:p>
          <a:p>
            <a:pPr lvl="1"/>
            <a:r>
              <a:rPr lang="en-US" sz="2400" dirty="0" smtClean="0"/>
              <a:t>Math 1 </a:t>
            </a:r>
          </a:p>
          <a:p>
            <a:pPr lvl="1"/>
            <a:r>
              <a:rPr lang="en-US" sz="2400" dirty="0" smtClean="0"/>
              <a:t>Computer Tech</a:t>
            </a:r>
          </a:p>
          <a:p>
            <a:pPr lvl="1"/>
            <a:r>
              <a:rPr lang="en-US" sz="2400" dirty="0" smtClean="0"/>
              <a:t>PE</a:t>
            </a:r>
          </a:p>
          <a:p>
            <a:pPr lvl="1"/>
            <a:r>
              <a:rPr lang="en-US" sz="2400" dirty="0" smtClean="0"/>
              <a:t>Spanish (recommended but not required)</a:t>
            </a:r>
          </a:p>
          <a:p>
            <a:r>
              <a:rPr lang="en-US" sz="2400" dirty="0" smtClean="0"/>
              <a:t>Try to take Honors or AP courses if they are offered</a:t>
            </a:r>
          </a:p>
          <a:p>
            <a:pPr lvl="1"/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4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11345732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should I take in 10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grade to prepare for IB?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99303"/>
            <a:ext cx="10972800" cy="5381195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IB will fill up most of a student’s schedule in 11</a:t>
            </a:r>
            <a:r>
              <a:rPr lang="en-US" sz="2400" baseline="30000" dirty="0"/>
              <a:t>th</a:t>
            </a:r>
            <a:r>
              <a:rPr lang="en-US" sz="2400" dirty="0"/>
              <a:t> and 12</a:t>
            </a:r>
            <a:r>
              <a:rPr lang="en-US" sz="2400" baseline="30000" dirty="0"/>
              <a:t>th</a:t>
            </a:r>
            <a:r>
              <a:rPr lang="en-US" sz="2400" dirty="0"/>
              <a:t> grade so students should complete their graduation requirements in 9</a:t>
            </a:r>
            <a:r>
              <a:rPr lang="en-US" sz="2400" baseline="30000" dirty="0"/>
              <a:t>th</a:t>
            </a:r>
            <a:r>
              <a:rPr lang="en-US" sz="2400" dirty="0"/>
              <a:t> and 10</a:t>
            </a:r>
            <a:r>
              <a:rPr lang="en-US" sz="2400" baseline="30000" dirty="0"/>
              <a:t>th</a:t>
            </a:r>
            <a:r>
              <a:rPr lang="en-US" sz="2400" dirty="0"/>
              <a:t> grade</a:t>
            </a:r>
          </a:p>
          <a:p>
            <a:r>
              <a:rPr lang="en-US" sz="2400" dirty="0" smtClean="0"/>
              <a:t>The following courses are required for graduation but NOT covered in IB</a:t>
            </a:r>
          </a:p>
          <a:p>
            <a:pPr lvl="1"/>
            <a:r>
              <a:rPr lang="en-US" sz="2400" dirty="0" smtClean="0"/>
              <a:t>CTE Elective</a:t>
            </a:r>
          </a:p>
          <a:p>
            <a:pPr lvl="1"/>
            <a:r>
              <a:rPr lang="en-US" sz="2400" dirty="0" smtClean="0"/>
              <a:t>Government</a:t>
            </a:r>
          </a:p>
          <a:p>
            <a:pPr lvl="1"/>
            <a:r>
              <a:rPr lang="en-US" sz="2400" dirty="0" smtClean="0"/>
              <a:t>Financial Lit</a:t>
            </a:r>
          </a:p>
          <a:p>
            <a:pPr lvl="1"/>
            <a:r>
              <a:rPr lang="en-US" sz="2400" dirty="0" smtClean="0"/>
              <a:t>Health</a:t>
            </a:r>
          </a:p>
          <a:p>
            <a:pPr lvl="1"/>
            <a:r>
              <a:rPr lang="en-US" sz="2400" dirty="0" smtClean="0"/>
              <a:t>PE – Fit for Life</a:t>
            </a:r>
          </a:p>
          <a:p>
            <a:r>
              <a:rPr lang="en-US" sz="2400" dirty="0" smtClean="0"/>
              <a:t>In addition to the courses listed above, students still need to take</a:t>
            </a:r>
          </a:p>
          <a:p>
            <a:pPr lvl="1"/>
            <a:r>
              <a:rPr lang="en-US" sz="2400" dirty="0" smtClean="0"/>
              <a:t>English 10 Honors</a:t>
            </a:r>
          </a:p>
          <a:p>
            <a:pPr lvl="1"/>
            <a:r>
              <a:rPr lang="en-US" sz="2400" dirty="0" smtClean="0"/>
              <a:t>Biology, Chemistry, or Physics*</a:t>
            </a:r>
          </a:p>
          <a:p>
            <a:pPr lvl="1"/>
            <a:r>
              <a:rPr lang="en-US" sz="2400" dirty="0" smtClean="0"/>
              <a:t>Secondary Math 2 </a:t>
            </a:r>
          </a:p>
          <a:p>
            <a:pPr lvl="1"/>
            <a:r>
              <a:rPr lang="en-US" sz="2400" dirty="0" smtClean="0"/>
              <a:t>Spanish</a:t>
            </a:r>
          </a:p>
          <a:p>
            <a:r>
              <a:rPr lang="en-US" sz="2400" dirty="0" smtClean="0"/>
              <a:t>You will also want to take Honors or AP courses in all of your core classes</a:t>
            </a:r>
          </a:p>
          <a:p>
            <a:pPr lvl="1"/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7125" y="-151854"/>
            <a:ext cx="10929769" cy="1456267"/>
          </a:xfrm>
        </p:spPr>
        <p:txBody>
          <a:bodyPr/>
          <a:lstStyle/>
          <a:p>
            <a:r>
              <a:rPr lang="en-US" dirty="0" smtClean="0"/>
              <a:t>Weber High Sample Schedule: the average student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710004" y="1140306"/>
          <a:ext cx="10746890" cy="5265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4517"/>
                <a:gridCol w="1948684"/>
                <a:gridCol w="2624828"/>
                <a:gridCol w="2758627"/>
                <a:gridCol w="2620234"/>
              </a:tblGrid>
              <a:tr h="4862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r>
                        <a:rPr lang="en-US" sz="1800" baseline="30000" dirty="0">
                          <a:effectLst/>
                        </a:rPr>
                        <a:t>th</a:t>
                      </a:r>
                      <a:r>
                        <a:rPr lang="en-US" sz="1800" dirty="0">
                          <a:effectLst/>
                        </a:rPr>
                        <a:t> grade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r>
                        <a:rPr lang="en-US" sz="1800" baseline="30000">
                          <a:effectLst/>
                        </a:rPr>
                        <a:t>th</a:t>
                      </a:r>
                      <a:r>
                        <a:rPr lang="en-US" sz="1800">
                          <a:effectLst/>
                        </a:rPr>
                        <a:t> grade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r>
                        <a:rPr lang="en-US" sz="1800" baseline="30000">
                          <a:effectLst/>
                        </a:rPr>
                        <a:t>th</a:t>
                      </a:r>
                      <a:r>
                        <a:rPr lang="en-US" sz="1800">
                          <a:effectLst/>
                        </a:rPr>
                        <a:t> grade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r>
                        <a:rPr lang="en-US" sz="1800" baseline="30000">
                          <a:effectLst/>
                        </a:rPr>
                        <a:t>th</a:t>
                      </a:r>
                      <a:r>
                        <a:rPr lang="en-US" sz="1800">
                          <a:effectLst/>
                        </a:rPr>
                        <a:t> grade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62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English 9 Honors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English 10 Honors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IB Lang and Lit HL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IB Lang and Lit HL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62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Geography or AP Geography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effectLst/>
                        </a:rPr>
                        <a:t>US Government/Financial Lit</a:t>
                      </a: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IB American History HL </a:t>
                      </a:r>
                      <a:r>
                        <a:rPr lang="en-US" sz="1800" dirty="0">
                          <a:effectLst/>
                        </a:rPr>
                        <a:t>(AP History)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IB 20</a:t>
                      </a:r>
                      <a:r>
                        <a:rPr lang="en-US" sz="1800" b="1" baseline="30000" dirty="0">
                          <a:effectLst/>
                        </a:rPr>
                        <a:t>th</a:t>
                      </a:r>
                      <a:r>
                        <a:rPr lang="en-US" sz="1800" b="1" dirty="0">
                          <a:effectLst/>
                        </a:rPr>
                        <a:t> Century History HL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62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Spanish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Spanish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IB </a:t>
                      </a:r>
                      <a:r>
                        <a:rPr lang="en-US" sz="1800" b="1" dirty="0" smtClean="0">
                          <a:effectLst/>
                        </a:rPr>
                        <a:t>Ab</a:t>
                      </a:r>
                      <a:r>
                        <a:rPr lang="en-US" sz="1800" b="1" baseline="0" dirty="0" smtClean="0">
                          <a:effectLst/>
                        </a:rPr>
                        <a:t> Initio Spanish SL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</a:rPr>
                        <a:t>IB Ab</a:t>
                      </a:r>
                      <a:r>
                        <a:rPr lang="en-US" sz="1800" b="1" baseline="0" dirty="0" smtClean="0">
                          <a:effectLst/>
                        </a:rPr>
                        <a:t> Initio Spanish SL</a:t>
                      </a:r>
                      <a:endParaRPr lang="en-US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62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Earth Science or Physics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Chemistry or Biology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IB Biology HL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IB Biology HL </a:t>
                      </a:r>
                      <a:r>
                        <a:rPr lang="en-US" sz="1800" dirty="0">
                          <a:effectLst/>
                        </a:rPr>
                        <a:t>(AP Biology)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62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Secondary Math </a:t>
                      </a:r>
                      <a:r>
                        <a:rPr lang="en-US" sz="1800" dirty="0" smtClean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Secondary Math </a:t>
                      </a:r>
                      <a:r>
                        <a:rPr lang="en-US" sz="1800" dirty="0" smtClean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IB Math SL </a:t>
                      </a:r>
                      <a:r>
                        <a:rPr lang="en-US" sz="1800" dirty="0">
                          <a:effectLst/>
                        </a:rPr>
                        <a:t>(Secondary Math 3H)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IB Math SL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62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Computer Tech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Theatre 1/ Theatre 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IB Theatre SL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effectLst/>
                        </a:rPr>
                        <a:t>CTE Elective</a:t>
                      </a: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62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effectLst/>
                        </a:rPr>
                        <a:t>Fit for Life/Health</a:t>
                      </a: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The Core – TOK, CAS, EE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The </a:t>
                      </a:r>
                      <a:r>
                        <a:rPr lang="en-US" sz="1800" b="1" dirty="0" smtClean="0">
                          <a:effectLst/>
                        </a:rPr>
                        <a:t>Core</a:t>
                      </a:r>
                      <a:r>
                        <a:rPr lang="en-US" sz="1800" b="1" baseline="0" dirty="0" smtClean="0">
                          <a:effectLst/>
                        </a:rPr>
                        <a:t> - </a:t>
                      </a:r>
                      <a:r>
                        <a:rPr lang="en-US" sz="1800" b="1" dirty="0" smtClean="0">
                          <a:effectLst/>
                        </a:rPr>
                        <a:t>TOK</a:t>
                      </a:r>
                      <a:r>
                        <a:rPr lang="en-US" sz="1800" b="1" dirty="0">
                          <a:effectLst/>
                        </a:rPr>
                        <a:t>, CAS, EE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62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Parent Release (elective)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Parent Release (elective)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Parent Release (elective)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62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Flex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Study Hall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Study </a:t>
                      </a:r>
                      <a:r>
                        <a:rPr lang="en-US" sz="1800" dirty="0" smtClean="0">
                          <a:solidFill>
                            <a:srgbClr val="00B050"/>
                          </a:solidFill>
                          <a:effectLst/>
                        </a:rPr>
                        <a:t>hall (or elective)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Study </a:t>
                      </a:r>
                      <a:r>
                        <a:rPr lang="en-US" sz="1800" dirty="0" smtClean="0">
                          <a:solidFill>
                            <a:srgbClr val="00B050"/>
                          </a:solidFill>
                          <a:effectLst/>
                        </a:rPr>
                        <a:t>hall (or elective)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8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7184" y="2576001"/>
            <a:ext cx="10184816" cy="3649134"/>
          </a:xfrm>
        </p:spPr>
        <p:txBody>
          <a:bodyPr/>
          <a:lstStyle/>
          <a:p>
            <a:r>
              <a:rPr lang="en-US" sz="2800" dirty="0" smtClean="0"/>
              <a:t>Last year there were 86 schools who became authorized IB Diploma program schools.</a:t>
            </a:r>
          </a:p>
          <a:p>
            <a:r>
              <a:rPr lang="en-US" sz="2800" dirty="0" smtClean="0"/>
              <a:t>25 schools were authorized in Asia</a:t>
            </a:r>
          </a:p>
          <a:p>
            <a:r>
              <a:rPr lang="en-US" sz="2800" dirty="0" smtClean="0"/>
              <a:t>38 schools were authorized in Europe</a:t>
            </a:r>
          </a:p>
          <a:p>
            <a:r>
              <a:rPr lang="en-US" sz="2800" dirty="0" smtClean="0"/>
              <a:t>23 schools were authorized in the Americas</a:t>
            </a:r>
          </a:p>
          <a:p>
            <a:pPr lvl="1"/>
            <a:r>
              <a:rPr lang="en-US" sz="2800" dirty="0" smtClean="0"/>
              <a:t>13 schools were from the United States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9790" y="367937"/>
            <a:ext cx="9882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Weber High School is a candidate school* for the Diploma Program. This </a:t>
            </a:r>
            <a:r>
              <a:rPr lang="en-US" sz="2400" dirty="0" smtClean="0"/>
              <a:t>means we are pursuing </a:t>
            </a:r>
            <a:r>
              <a:rPr lang="en-US" sz="2400" dirty="0"/>
              <a:t>authorization as an IB World School. These are schools that share </a:t>
            </a:r>
            <a:r>
              <a:rPr lang="en-US" sz="2400" dirty="0" smtClean="0"/>
              <a:t>a common </a:t>
            </a:r>
            <a:r>
              <a:rPr lang="en-US" sz="2400" dirty="0"/>
              <a:t>philosophy—a commitment to high quality, challenging, international education that Weber High School believes is important for our students.</a:t>
            </a:r>
          </a:p>
        </p:txBody>
      </p:sp>
    </p:spTree>
    <p:extLst>
      <p:ext uri="{BB962C8B-B14F-4D97-AF65-F5344CB8AC3E}">
        <p14:creationId xmlns:p14="http://schemas.microsoft.com/office/powerpoint/2010/main" val="78968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7431" y="0"/>
            <a:ext cx="10510221" cy="1456267"/>
          </a:xfrm>
        </p:spPr>
        <p:txBody>
          <a:bodyPr/>
          <a:lstStyle/>
          <a:p>
            <a:r>
              <a:rPr lang="en-US" dirty="0" smtClean="0"/>
              <a:t>Weber High Sample Schedule: THE Overachiever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773264" y="1344710"/>
          <a:ext cx="10694388" cy="5193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0934"/>
                <a:gridCol w="1894602"/>
                <a:gridCol w="2658288"/>
                <a:gridCol w="2746188"/>
                <a:gridCol w="2604376"/>
              </a:tblGrid>
              <a:tr h="4284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r>
                        <a:rPr lang="en-US" sz="1800" baseline="30000">
                          <a:effectLst/>
                        </a:rPr>
                        <a:t>th</a:t>
                      </a:r>
                      <a:r>
                        <a:rPr lang="en-US" sz="1800">
                          <a:effectLst/>
                        </a:rPr>
                        <a:t> grade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r>
                        <a:rPr lang="en-US" sz="1800" baseline="30000">
                          <a:effectLst/>
                        </a:rPr>
                        <a:t>th</a:t>
                      </a:r>
                      <a:r>
                        <a:rPr lang="en-US" sz="1800">
                          <a:effectLst/>
                        </a:rPr>
                        <a:t> grade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r>
                        <a:rPr lang="en-US" sz="1800" baseline="30000">
                          <a:effectLst/>
                        </a:rPr>
                        <a:t>th</a:t>
                      </a:r>
                      <a:r>
                        <a:rPr lang="en-US" sz="1800">
                          <a:effectLst/>
                        </a:rPr>
                        <a:t> grade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r>
                        <a:rPr lang="en-US" sz="1800" baseline="30000">
                          <a:effectLst/>
                        </a:rPr>
                        <a:t>th</a:t>
                      </a:r>
                      <a:r>
                        <a:rPr lang="en-US" sz="1800">
                          <a:effectLst/>
                        </a:rPr>
                        <a:t> grade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84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English 9 Honors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English 10 Honors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IB Lang and Lit HL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IB Lang and Lit HL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28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AP </a:t>
                      </a:r>
                      <a:r>
                        <a:rPr lang="en-US" sz="1800" dirty="0">
                          <a:effectLst/>
                        </a:rPr>
                        <a:t>Geography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accent6"/>
                          </a:solidFill>
                          <a:effectLst/>
                        </a:rPr>
                        <a:t>Financial Lit/AP Government</a:t>
                      </a: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</a:t>
                      </a:r>
                      <a:r>
                        <a:rPr lang="en-US" sz="1800" b="1" dirty="0">
                          <a:effectLst/>
                        </a:rPr>
                        <a:t>B American History HL </a:t>
                      </a:r>
                      <a:r>
                        <a:rPr lang="en-US" sz="1800" dirty="0">
                          <a:effectLst/>
                        </a:rPr>
                        <a:t>(AP History)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IB 20</a:t>
                      </a:r>
                      <a:r>
                        <a:rPr lang="en-US" sz="1800" b="1" baseline="30000" dirty="0">
                          <a:effectLst/>
                        </a:rPr>
                        <a:t>th</a:t>
                      </a:r>
                      <a:r>
                        <a:rPr lang="en-US" sz="1800" b="1" dirty="0">
                          <a:effectLst/>
                        </a:rPr>
                        <a:t> Century History HL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84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Spanish 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Spanish 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IB Spanish B SL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B050"/>
                          </a:solidFill>
                          <a:effectLst/>
                        </a:rPr>
                        <a:t>AP Spanish (elective)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70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Physics or </a:t>
                      </a:r>
                      <a:r>
                        <a:rPr lang="en-US" sz="1800" dirty="0" smtClean="0">
                          <a:effectLst/>
                        </a:rPr>
                        <a:t>Biology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AP Biology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IB Chemistry HL </a:t>
                      </a:r>
                      <a:r>
                        <a:rPr lang="en-US" sz="1800" dirty="0">
                          <a:effectLst/>
                        </a:rPr>
                        <a:t>(AP Chemistry)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IB Chemistry HL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70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Secondary Math 1 Honors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Secondary Math 2 Honors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IB Math SL </a:t>
                      </a:r>
                      <a:r>
                        <a:rPr lang="en-US" sz="1800" dirty="0">
                          <a:effectLst/>
                        </a:rPr>
                        <a:t>(Secondary Math 3H)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IB Math SL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84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Computer Tech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Theatre 1/ Theatre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IB Theatre SL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AP Statistics (elective)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84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effectLst/>
                        </a:rPr>
                        <a:t>Fit for Life/Health</a:t>
                      </a: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The Core – TOK, CAS, EE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The </a:t>
                      </a:r>
                      <a:r>
                        <a:rPr lang="en-US" sz="1800" b="1" dirty="0" smtClean="0">
                          <a:effectLst/>
                        </a:rPr>
                        <a:t>Core</a:t>
                      </a:r>
                      <a:r>
                        <a:rPr lang="en-US" sz="1800" b="1" baseline="0" dirty="0" smtClean="0">
                          <a:effectLst/>
                        </a:rPr>
                        <a:t> - </a:t>
                      </a:r>
                      <a:r>
                        <a:rPr lang="en-US" sz="1800" b="1" dirty="0" smtClean="0">
                          <a:effectLst/>
                        </a:rPr>
                        <a:t> </a:t>
                      </a:r>
                      <a:r>
                        <a:rPr lang="en-US" sz="1800" b="1" dirty="0">
                          <a:effectLst/>
                        </a:rPr>
                        <a:t>TOK, CAS, EE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70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 European</a:t>
                      </a:r>
                      <a:r>
                        <a:rPr lang="en-US" sz="1800" baseline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History (elective)</a:t>
                      </a:r>
                      <a:endParaRPr lang="en-US" sz="1800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 Art History (elective)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6"/>
                          </a:solidFill>
                          <a:effectLst/>
                        </a:rPr>
                        <a:t>CTE Elective</a:t>
                      </a:r>
                      <a:endParaRPr lang="en-US" sz="1800" dirty="0" smtClean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84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Flex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B050"/>
                          </a:solidFill>
                          <a:effectLst/>
                        </a:rPr>
                        <a:t>Stud</a:t>
                      </a:r>
                      <a:r>
                        <a:rPr lang="en-US" sz="1800" baseline="0" dirty="0" smtClean="0">
                          <a:solidFill>
                            <a:srgbClr val="00B050"/>
                          </a:solidFill>
                          <a:effectLst/>
                        </a:rPr>
                        <a:t>y Hall</a:t>
                      </a:r>
                      <a:endParaRPr lang="en-US" sz="1800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B050"/>
                          </a:solidFill>
                          <a:effectLst/>
                        </a:rPr>
                        <a:t>Study Hall (or elective)</a:t>
                      </a:r>
                      <a:endParaRPr lang="en-US" sz="1800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B050"/>
                          </a:solidFill>
                          <a:effectLst/>
                        </a:rPr>
                        <a:t>Study</a:t>
                      </a:r>
                      <a:r>
                        <a:rPr lang="en-US" sz="18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Hall (or elective)</a:t>
                      </a:r>
                      <a:endParaRPr lang="en-US" sz="1800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1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1561" y="96543"/>
            <a:ext cx="10131425" cy="1456267"/>
          </a:xfrm>
        </p:spPr>
        <p:txBody>
          <a:bodyPr/>
          <a:lstStyle/>
          <a:p>
            <a:r>
              <a:rPr lang="en-US" dirty="0" smtClean="0"/>
              <a:t>Weber High Sample Schedule: The ART Student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66974" y="1301679"/>
          <a:ext cx="10897497" cy="5132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4154"/>
                <a:gridCol w="2004350"/>
                <a:gridCol w="2682204"/>
                <a:gridCol w="2826812"/>
                <a:gridCol w="2569977"/>
              </a:tblGrid>
              <a:tr h="4948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r>
                        <a:rPr lang="en-US" sz="1800" baseline="30000">
                          <a:effectLst/>
                        </a:rPr>
                        <a:t>th</a:t>
                      </a:r>
                      <a:r>
                        <a:rPr lang="en-US" sz="1800">
                          <a:effectLst/>
                        </a:rPr>
                        <a:t> grade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r>
                        <a:rPr lang="en-US" sz="1800" baseline="30000">
                          <a:effectLst/>
                        </a:rPr>
                        <a:t>th</a:t>
                      </a:r>
                      <a:r>
                        <a:rPr lang="en-US" sz="1800">
                          <a:effectLst/>
                        </a:rPr>
                        <a:t> grade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r>
                        <a:rPr lang="en-US" sz="1800" baseline="30000">
                          <a:effectLst/>
                        </a:rPr>
                        <a:t>th</a:t>
                      </a:r>
                      <a:r>
                        <a:rPr lang="en-US" sz="1800">
                          <a:effectLst/>
                        </a:rPr>
                        <a:t> grade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r>
                        <a:rPr lang="en-US" sz="1800" baseline="30000">
                          <a:effectLst/>
                        </a:rPr>
                        <a:t>th</a:t>
                      </a:r>
                      <a:r>
                        <a:rPr lang="en-US" sz="1800">
                          <a:effectLst/>
                        </a:rPr>
                        <a:t> grade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48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English 9 Honors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English 10 Honors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IB Lang and Lit HL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IB Lang and Lit HL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48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Geography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effectLst/>
                        </a:rPr>
                        <a:t>US Government/Financial Lit</a:t>
                      </a: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IB American History HL </a:t>
                      </a:r>
                      <a:r>
                        <a:rPr lang="en-US" sz="1800" dirty="0">
                          <a:effectLst/>
                        </a:rPr>
                        <a:t>(AP History)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IB 20</a:t>
                      </a:r>
                      <a:r>
                        <a:rPr lang="en-US" sz="1800" b="1" baseline="30000" dirty="0">
                          <a:effectLst/>
                        </a:rPr>
                        <a:t>th</a:t>
                      </a:r>
                      <a:r>
                        <a:rPr lang="en-US" sz="1800" b="1" dirty="0">
                          <a:effectLst/>
                        </a:rPr>
                        <a:t> Century History HL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48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Spanish </a:t>
                      </a:r>
                      <a:r>
                        <a:rPr lang="en-US" sz="1800" dirty="0" smtClean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IB </a:t>
                      </a:r>
                      <a:r>
                        <a:rPr lang="en-US" sz="1800" b="1" dirty="0" smtClean="0">
                          <a:effectLst/>
                        </a:rPr>
                        <a:t>Ab Initio Spanish  </a:t>
                      </a:r>
                      <a:r>
                        <a:rPr lang="en-US" sz="1800" b="1" dirty="0">
                          <a:effectLst/>
                        </a:rPr>
                        <a:t>SL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IB </a:t>
                      </a:r>
                      <a:r>
                        <a:rPr lang="en-US" sz="1800" b="1" dirty="0" smtClean="0">
                          <a:effectLst/>
                        </a:rPr>
                        <a:t>Ab</a:t>
                      </a:r>
                      <a:r>
                        <a:rPr lang="en-US" sz="1800" b="1" baseline="0" dirty="0" smtClean="0">
                          <a:effectLst/>
                        </a:rPr>
                        <a:t> Initio Spanish SL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48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Earth Science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Astronomy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IB Biology SL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IB Biology SL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48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Secondary Math </a:t>
                      </a:r>
                      <a:r>
                        <a:rPr lang="en-US" sz="1800" dirty="0" smtClean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Secondary Math </a:t>
                      </a:r>
                      <a:r>
                        <a:rPr lang="en-US" sz="1800" dirty="0" smtClean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IB Math SL </a:t>
                      </a:r>
                      <a:r>
                        <a:rPr lang="en-US" sz="1800" dirty="0">
                          <a:effectLst/>
                        </a:rPr>
                        <a:t>(Secondary Math 3H)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IB Math SL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48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Computer Tech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effectLst/>
                        </a:rPr>
                        <a:t>Photo 1/2</a:t>
                      </a: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IB Visual Arts </a:t>
                      </a:r>
                      <a:r>
                        <a:rPr lang="en-US" sz="1800" b="1" dirty="0" smtClean="0">
                          <a:effectLst/>
                        </a:rPr>
                        <a:t>HL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IB Visual Arts HL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48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effectLst/>
                        </a:rPr>
                        <a:t>Fit for Life/Health</a:t>
                      </a: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The Core – TOK, CAS, EE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The </a:t>
                      </a:r>
                      <a:r>
                        <a:rPr lang="en-US" sz="1800" b="1" dirty="0" smtClean="0">
                          <a:effectLst/>
                        </a:rPr>
                        <a:t>Core</a:t>
                      </a:r>
                      <a:r>
                        <a:rPr lang="en-US" sz="1800" b="1" baseline="0" dirty="0" smtClean="0">
                          <a:effectLst/>
                        </a:rPr>
                        <a:t> - </a:t>
                      </a:r>
                      <a:r>
                        <a:rPr lang="en-US" sz="1800" b="1" dirty="0" smtClean="0">
                          <a:effectLst/>
                        </a:rPr>
                        <a:t>TOK</a:t>
                      </a:r>
                      <a:r>
                        <a:rPr lang="en-US" sz="1800" b="1" dirty="0">
                          <a:effectLst/>
                        </a:rPr>
                        <a:t>, CAS, EE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48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Parent Release (elective)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Parent Release (elective)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Parent Release (elective)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48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Flex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Study Hall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B050"/>
                          </a:solidFill>
                          <a:effectLst/>
                        </a:rPr>
                        <a:t>Study hall (or elective)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Study </a:t>
                      </a:r>
                      <a:r>
                        <a:rPr lang="en-US" sz="1800" dirty="0" smtClean="0">
                          <a:solidFill>
                            <a:srgbClr val="00B050"/>
                          </a:solidFill>
                          <a:effectLst/>
                        </a:rPr>
                        <a:t>hall (or elective)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60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043" y="-193483"/>
            <a:ext cx="10131425" cy="1456267"/>
          </a:xfrm>
        </p:spPr>
        <p:txBody>
          <a:bodyPr/>
          <a:lstStyle/>
          <a:p>
            <a:pPr algn="ctr"/>
            <a:r>
              <a:rPr lang="en-US" dirty="0" smtClean="0"/>
              <a:t>College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972" y="889736"/>
            <a:ext cx="11295529" cy="583309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Weber State – </a:t>
            </a:r>
            <a:r>
              <a:rPr lang="en-US" dirty="0" smtClean="0"/>
              <a:t>30 credits with Diploma</a:t>
            </a:r>
            <a:r>
              <a:rPr lang="en-US" sz="2400" dirty="0" smtClean="0"/>
              <a:t>, </a:t>
            </a:r>
            <a:r>
              <a:rPr lang="en-US" dirty="0" smtClean="0"/>
              <a:t>where and what type depends on the courses you take and the exam scores.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www.weber.edu/Admissions/International_Baccalaureate.html</a:t>
            </a:r>
            <a:r>
              <a:rPr lang="en-US" dirty="0" smtClean="0"/>
              <a:t> </a:t>
            </a:r>
          </a:p>
          <a:p>
            <a:r>
              <a:rPr lang="en-US" sz="2400" dirty="0" smtClean="0"/>
              <a:t>University of Utah – </a:t>
            </a:r>
            <a:r>
              <a:rPr lang="en-US" dirty="0" smtClean="0"/>
              <a:t>30 credits with Diploma,</a:t>
            </a:r>
            <a:r>
              <a:rPr lang="en-US" sz="2400" dirty="0" smtClean="0"/>
              <a:t> </a:t>
            </a:r>
            <a:r>
              <a:rPr lang="en-US" dirty="0" smtClean="0"/>
              <a:t>where </a:t>
            </a:r>
            <a:r>
              <a:rPr lang="en-US" dirty="0"/>
              <a:t>and what type depends on the courses you take and the exam scores</a:t>
            </a:r>
            <a:r>
              <a:rPr lang="en-US" dirty="0" smtClean="0"/>
              <a:t>.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admissions.utah.edu/apply/special-credit/international-baccalaureate-credit.php</a:t>
            </a:r>
            <a:r>
              <a:rPr lang="en-US" dirty="0" smtClean="0"/>
              <a:t> </a:t>
            </a:r>
          </a:p>
          <a:p>
            <a:r>
              <a:rPr lang="en-US" sz="2600" dirty="0"/>
              <a:t>SUU</a:t>
            </a:r>
            <a:r>
              <a:rPr lang="en-US" dirty="0"/>
              <a:t> – 30 credits with Diploma</a:t>
            </a:r>
            <a:r>
              <a:rPr lang="en-US" sz="2400" dirty="0"/>
              <a:t>, </a:t>
            </a:r>
            <a:r>
              <a:rPr lang="en-US" dirty="0"/>
              <a:t>where and what type depends on the courses you take and the exam scores.</a:t>
            </a:r>
          </a:p>
          <a:p>
            <a:pPr lvl="1"/>
            <a:r>
              <a:rPr lang="en-US" dirty="0">
                <a:hlinkClick r:id="rId4"/>
              </a:rPr>
              <a:t>https://www.suu.edu/registrar/additional-credit.html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sz="2400" dirty="0" smtClean="0"/>
              <a:t>Utah State University </a:t>
            </a:r>
            <a:r>
              <a:rPr lang="en-US" dirty="0" smtClean="0"/>
              <a:t>– no more than 30 college credits with diploma based on specific exam scores</a:t>
            </a:r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catalog.usu.edu/content.php?catoid=12&amp;navoid=3179</a:t>
            </a:r>
            <a:r>
              <a:rPr lang="en-US" dirty="0" smtClean="0"/>
              <a:t> </a:t>
            </a:r>
          </a:p>
          <a:p>
            <a:r>
              <a:rPr lang="en-US" sz="2400" dirty="0"/>
              <a:t>UVU </a:t>
            </a:r>
            <a:r>
              <a:rPr lang="en-US" dirty="0"/>
              <a:t>- Students may receive up to 3 credits for scores of 5 to 7 on standard-level exams and 6 credits for scores of 5 to 7 on higher-level </a:t>
            </a:r>
            <a:r>
              <a:rPr lang="en-US" dirty="0" smtClean="0"/>
              <a:t>exams with a maximum of 30 credits. Will give credit for EE, CAS, and TOK</a:t>
            </a:r>
          </a:p>
          <a:p>
            <a:pPr lvl="1"/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www.uvu.edu/transfer/internationalbaccalaureate.html</a:t>
            </a:r>
            <a:r>
              <a:rPr lang="en-US" dirty="0" smtClean="0"/>
              <a:t> </a:t>
            </a:r>
          </a:p>
          <a:p>
            <a:r>
              <a:rPr lang="en-US" sz="2400" dirty="0" smtClean="0"/>
              <a:t>SNOW, SLCC, and DIXIE STATE </a:t>
            </a:r>
            <a:r>
              <a:rPr lang="en-US" dirty="0" smtClean="0"/>
              <a:t>- </a:t>
            </a:r>
            <a:r>
              <a:rPr lang="en-US" dirty="0"/>
              <a:t>30 credits with Diploma</a:t>
            </a:r>
            <a:r>
              <a:rPr lang="en-US" sz="2400" dirty="0"/>
              <a:t>, </a:t>
            </a:r>
            <a:r>
              <a:rPr lang="en-US" dirty="0"/>
              <a:t>where and what type depends on the courses you take and the exam scores.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608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303228" y="448174"/>
            <a:ext cx="8144786" cy="712669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QUESTIONS?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50296" y="3657600"/>
            <a:ext cx="59793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aramond" panose="02020404030301010803" pitchFamily="18" charset="0"/>
              </a:rPr>
              <a:t>Contact :</a:t>
            </a:r>
            <a:br>
              <a:rPr lang="en-US" sz="3600" dirty="0" smtClean="0">
                <a:latin typeface="Garamond" panose="02020404030301010803" pitchFamily="18" charset="0"/>
              </a:rPr>
            </a:br>
            <a:r>
              <a:rPr lang="en-US" sz="3600" dirty="0">
                <a:latin typeface="Garamond" panose="02020404030301010803" pitchFamily="18" charset="0"/>
              </a:rPr>
              <a:t>Marcia Kloempken</a:t>
            </a:r>
          </a:p>
          <a:p>
            <a:r>
              <a:rPr lang="en-US" sz="3600" dirty="0" smtClean="0">
                <a:latin typeface="Garamond" panose="02020404030301010803" pitchFamily="18" charset="0"/>
              </a:rPr>
              <a:t>IB Coordinator </a:t>
            </a:r>
          </a:p>
          <a:p>
            <a:r>
              <a:rPr lang="en-US" sz="3600" dirty="0" smtClean="0">
                <a:latin typeface="Garamond" panose="02020404030301010803" pitchFamily="18" charset="0"/>
              </a:rPr>
              <a:t>makloempken@wsd.net</a:t>
            </a:r>
          </a:p>
          <a:p>
            <a:r>
              <a:rPr lang="en-US" sz="3600" dirty="0" smtClean="0">
                <a:latin typeface="Garamond" panose="02020404030301010803" pitchFamily="18" charset="0"/>
              </a:rPr>
              <a:t>801-476-3744</a:t>
            </a:r>
            <a:endParaRPr lang="en-US" sz="3600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5123" y="1701581"/>
            <a:ext cx="6997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aramond" panose="02020404030301010803" pitchFamily="18" charset="0"/>
              </a:rPr>
              <a:t>Visit our IB </a:t>
            </a:r>
            <a:r>
              <a:rPr lang="en-US" sz="3600" dirty="0">
                <a:latin typeface="Garamond" panose="02020404030301010803" pitchFamily="18" charset="0"/>
              </a:rPr>
              <a:t>website at   </a:t>
            </a:r>
            <a:r>
              <a:rPr lang="en-US" sz="3600" dirty="0">
                <a:latin typeface="Garamond" panose="02020404030301010803" pitchFamily="18" charset="0"/>
                <a:hlinkClick r:id="rId2"/>
              </a:rPr>
              <a:t>https://weberhighib.weebly.com</a:t>
            </a:r>
            <a:r>
              <a:rPr lang="en-US" sz="3600" dirty="0" smtClean="0">
                <a:latin typeface="Garamond" panose="02020404030301010803" pitchFamily="18" charset="0"/>
                <a:hlinkClick r:id="rId2"/>
              </a:rPr>
              <a:t>/</a:t>
            </a:r>
            <a:r>
              <a:rPr lang="en-US" sz="3600" dirty="0" smtClean="0">
                <a:latin typeface="Garamond" panose="02020404030301010803" pitchFamily="18" charset="0"/>
              </a:rPr>
              <a:t>   </a:t>
            </a:r>
            <a:endParaRPr lang="en-US" sz="3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2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bo.org/globalassets/digital-tookit/logos-and-programme-models/ib-world-school-logo-2-colou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014" y="1268460"/>
            <a:ext cx="3497574" cy="343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3459" y="1261640"/>
            <a:ext cx="72562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myriad-pro-n4"/>
              </a:rPr>
              <a:t>Founded in 1968, the International Baccalaureate® (IB) is a non-profit educational foundation offering four highly respected programs of international education that develop the intellectual, personal, emotional and social skills needed to live, learn and work in a rapidly globalizing world</a:t>
            </a:r>
            <a:r>
              <a:rPr lang="en-US" sz="2800" dirty="0" smtClean="0">
                <a:latin typeface="myriad-pro-n4"/>
              </a:rPr>
              <a:t>.</a:t>
            </a:r>
          </a:p>
          <a:p>
            <a:endParaRPr lang="en-US" sz="2800" dirty="0">
              <a:latin typeface="myriad-pro-n4"/>
            </a:endParaRPr>
          </a:p>
          <a:p>
            <a:r>
              <a:rPr lang="en-US" sz="2800" dirty="0" smtClean="0">
                <a:latin typeface="myriad-pro-n4"/>
              </a:rPr>
              <a:t>Specifically, the Diploma Program </a:t>
            </a:r>
            <a:r>
              <a:rPr lang="en-US" altLang="en-US" sz="2800" dirty="0" smtClean="0"/>
              <a:t>is </a:t>
            </a:r>
            <a:r>
              <a:rPr lang="en-US" altLang="en-US" sz="2800" dirty="0"/>
              <a:t>a rigorous, interdisciplinary, international college preparatory program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805084" y="88179"/>
            <a:ext cx="403687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6600" dirty="0"/>
              <a:t>What is IB?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24115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146" y="0"/>
            <a:ext cx="10972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5400" dirty="0" smtClean="0">
                <a:latin typeface="+mn-lt"/>
              </a:rPr>
              <a:t>                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8206" y="0"/>
            <a:ext cx="11790381" cy="6499123"/>
          </a:xfrm>
        </p:spPr>
        <p:txBody>
          <a:bodyPr>
            <a:normAutofit fontScale="625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/>
          </a:p>
          <a:p>
            <a:pPr marL="0" indent="0" algn="ctr">
              <a:buNone/>
            </a:pPr>
            <a:r>
              <a:rPr lang="en-US" altLang="en-US" sz="7700" u="sng" dirty="0"/>
              <a:t>Mission </a:t>
            </a:r>
            <a:r>
              <a:rPr lang="en-US" altLang="en-US" sz="7700" u="sng" dirty="0" smtClean="0"/>
              <a:t>statement</a:t>
            </a:r>
          </a:p>
          <a:p>
            <a:r>
              <a:rPr lang="en-US" sz="5100" dirty="0" smtClean="0"/>
              <a:t>The </a:t>
            </a:r>
            <a:r>
              <a:rPr lang="en-US" sz="5100" dirty="0"/>
              <a:t>International Baccalaureate® aims to develop inquiring, knowledgeable and caring young people who help to create a better and more peaceful world through intercultural understanding and respect.</a:t>
            </a:r>
          </a:p>
          <a:p>
            <a:r>
              <a:rPr lang="en-US" sz="5100" dirty="0"/>
              <a:t>To this end the organization works with schools, governments and international organizations to develop challenging </a:t>
            </a:r>
            <a:r>
              <a:rPr lang="en-US" sz="5100" dirty="0" smtClean="0"/>
              <a:t>programs </a:t>
            </a:r>
            <a:r>
              <a:rPr lang="en-US" sz="5100" dirty="0"/>
              <a:t>of international education and rigorous assessment.</a:t>
            </a:r>
          </a:p>
          <a:p>
            <a:r>
              <a:rPr lang="en-US" sz="5100" dirty="0"/>
              <a:t>These </a:t>
            </a:r>
            <a:r>
              <a:rPr lang="en-US" sz="5100" dirty="0" smtClean="0"/>
              <a:t>programs </a:t>
            </a:r>
            <a:r>
              <a:rPr lang="en-US" sz="5100" dirty="0"/>
              <a:t>encourage students across the world to become active, compassionate and lifelong learners who understand that other people, with their differences, can also be right.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638804235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939" y="683551"/>
            <a:ext cx="3417346" cy="341734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6839" y="41408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en-US" sz="5400" u="sng" dirty="0" smtClean="0"/>
              <a:t>The IB Learner Profile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31" y="3596085"/>
            <a:ext cx="3810000" cy="2986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2DA2BF"/>
              </a:buClr>
            </a:pPr>
            <a:r>
              <a:rPr lang="en-US" dirty="0" smtClean="0"/>
              <a:t>Inquirers	</a:t>
            </a:r>
          </a:p>
          <a:p>
            <a:pPr>
              <a:buClr>
                <a:srgbClr val="2DA2BF"/>
              </a:buClr>
            </a:pPr>
            <a:r>
              <a:rPr lang="en-US" dirty="0" smtClean="0"/>
              <a:t>Knowledgeable</a:t>
            </a:r>
          </a:p>
          <a:p>
            <a:pPr>
              <a:buClr>
                <a:srgbClr val="2DA2BF"/>
              </a:buClr>
            </a:pPr>
            <a:r>
              <a:rPr lang="en-US" dirty="0" smtClean="0"/>
              <a:t>Thinkers</a:t>
            </a:r>
          </a:p>
          <a:p>
            <a:pPr>
              <a:buClr>
                <a:srgbClr val="2DA2BF"/>
              </a:buClr>
            </a:pPr>
            <a:r>
              <a:rPr lang="en-US" dirty="0" smtClean="0"/>
              <a:t>Communicators</a:t>
            </a:r>
          </a:p>
          <a:p>
            <a:pPr>
              <a:buClr>
                <a:srgbClr val="2DA2BF"/>
              </a:buClr>
            </a:pPr>
            <a:r>
              <a:rPr lang="en-US" dirty="0" smtClean="0"/>
              <a:t>Principled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4006634" y="3567112"/>
            <a:ext cx="3810000" cy="3290888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2DA2BF"/>
              </a:buClr>
            </a:pPr>
            <a:r>
              <a:rPr lang="en-US" dirty="0" smtClean="0"/>
              <a:t>Open-minded</a:t>
            </a:r>
          </a:p>
          <a:p>
            <a:pPr>
              <a:buClr>
                <a:srgbClr val="2DA2BF"/>
              </a:buClr>
            </a:pPr>
            <a:r>
              <a:rPr lang="en-US" dirty="0" smtClean="0"/>
              <a:t>Caring</a:t>
            </a:r>
          </a:p>
          <a:p>
            <a:pPr>
              <a:buClr>
                <a:srgbClr val="2DA2BF"/>
              </a:buClr>
            </a:pPr>
            <a:r>
              <a:rPr lang="en-US" dirty="0" smtClean="0"/>
              <a:t>Risk-takers</a:t>
            </a:r>
          </a:p>
          <a:p>
            <a:pPr>
              <a:buClr>
                <a:srgbClr val="2DA2BF"/>
              </a:buClr>
            </a:pPr>
            <a:r>
              <a:rPr lang="en-US" dirty="0" smtClean="0"/>
              <a:t>Balanced</a:t>
            </a:r>
          </a:p>
          <a:p>
            <a:pPr>
              <a:buClr>
                <a:srgbClr val="2DA2BF"/>
              </a:buClr>
            </a:pPr>
            <a:r>
              <a:rPr lang="en-US" dirty="0" smtClean="0"/>
              <a:t>Reflective</a:t>
            </a:r>
          </a:p>
          <a:p>
            <a:pPr>
              <a:buClr>
                <a:srgbClr val="2DA2BF"/>
              </a:buClr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7978" y="985656"/>
            <a:ext cx="76359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aim of all IB programmes is to develop internationally minded people who, recognizing </a:t>
            </a:r>
            <a:r>
              <a:rPr lang="en-US" sz="2400" dirty="0" smtClean="0"/>
              <a:t>their common </a:t>
            </a:r>
            <a:r>
              <a:rPr lang="en-US" sz="2400" dirty="0"/>
              <a:t>humanity and shared guardianship of the planet, help to create a better and more </a:t>
            </a:r>
            <a:r>
              <a:rPr lang="en-US" sz="2400" dirty="0" smtClean="0"/>
              <a:t>peaceful world.</a:t>
            </a:r>
          </a:p>
          <a:p>
            <a:endParaRPr lang="en-US" sz="2400" dirty="0"/>
          </a:p>
          <a:p>
            <a:r>
              <a:rPr lang="en-US" sz="2400" dirty="0" smtClean="0"/>
              <a:t>IB Learners strive to be: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007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10" y="1613769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IB Students generally will…</a:t>
            </a:r>
          </a:p>
          <a:p>
            <a:r>
              <a:rPr lang="en-US" sz="2800" dirty="0" smtClean="0"/>
              <a:t>be </a:t>
            </a:r>
            <a:r>
              <a:rPr lang="en-US" sz="2800" dirty="0"/>
              <a:t>encouraged to think independently and drive their own learning</a:t>
            </a:r>
          </a:p>
          <a:p>
            <a:r>
              <a:rPr lang="en-US" sz="2800" dirty="0"/>
              <a:t>take part in </a:t>
            </a:r>
            <a:r>
              <a:rPr lang="en-US" sz="2800" dirty="0" smtClean="0"/>
              <a:t>programs </a:t>
            </a:r>
            <a:r>
              <a:rPr lang="en-US" sz="2800" dirty="0"/>
              <a:t>of education that can lead them to some of the highest ranking universities around the world</a:t>
            </a:r>
          </a:p>
          <a:p>
            <a:r>
              <a:rPr lang="en-US" sz="2800" dirty="0"/>
              <a:t>become more culturally aware, through the development of a second language</a:t>
            </a:r>
          </a:p>
          <a:p>
            <a:r>
              <a:rPr lang="en-US" sz="2800" dirty="0"/>
              <a:t>be able to engage with people in an increasingly globalized, rapidly changing </a:t>
            </a:r>
            <a:r>
              <a:rPr lang="en-US" sz="2800" dirty="0" smtClean="0"/>
              <a:t>world</a:t>
            </a:r>
          </a:p>
          <a:p>
            <a:r>
              <a:rPr lang="en-US" altLang="en-US" sz="2800" dirty="0"/>
              <a:t>earn up to 30 college credits upon earning an IB Diploma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05084" y="88179"/>
            <a:ext cx="475059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6600" u="sng" dirty="0" smtClean="0">
                <a:latin typeface="+mj-lt"/>
              </a:rPr>
              <a:t>Benefits of IB</a:t>
            </a:r>
            <a:endParaRPr lang="en-US" sz="6600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146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05084" y="88179"/>
            <a:ext cx="475059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6600" u="sng" dirty="0" smtClean="0">
                <a:latin typeface="+mj-lt"/>
              </a:rPr>
              <a:t>Benefits of IB</a:t>
            </a:r>
            <a:endParaRPr lang="en-US" sz="6600" u="sng" dirty="0">
              <a:latin typeface="+mj-lt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6547" y="1339866"/>
            <a:ext cx="9276304" cy="520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03" y="1196175"/>
            <a:ext cx="9022401" cy="5256014"/>
          </a:xfrm>
        </p:spPr>
      </p:pic>
      <p:sp>
        <p:nvSpPr>
          <p:cNvPr id="9" name="Rectangle 8"/>
          <p:cNvSpPr/>
          <p:nvPr/>
        </p:nvSpPr>
        <p:spPr>
          <a:xfrm>
            <a:off x="1740310" y="0"/>
            <a:ext cx="7872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u="sng" dirty="0" smtClean="0">
                <a:latin typeface="+mj-lt"/>
              </a:rPr>
              <a:t>Benefits of IB – student quotes</a:t>
            </a:r>
            <a:endParaRPr lang="en-US" sz="4800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3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3191" y="919176"/>
            <a:ext cx="7831717" cy="46652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05084" y="88179"/>
            <a:ext cx="3464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u="sng" dirty="0" smtClean="0">
                <a:latin typeface="+mj-lt"/>
              </a:rPr>
              <a:t>Benefits of IB</a:t>
            </a:r>
            <a:endParaRPr lang="en-US" sz="4800" u="sng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4787" y="5584430"/>
            <a:ext cx="114419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latin typeface="+mj-lt"/>
              </a:rPr>
              <a:t>University Graduation Rates</a:t>
            </a:r>
            <a:endParaRPr lang="en-US" sz="2800" u="sng" dirty="0">
              <a:latin typeface="+mj-lt"/>
            </a:endParaRPr>
          </a:p>
          <a:p>
            <a:r>
              <a:rPr lang="en-US" dirty="0">
                <a:latin typeface="MyriadPro-Regular"/>
              </a:rPr>
              <a:t>The average four-year graduation rate of all DP students (both diploma earners and non-earners) was 79</a:t>
            </a:r>
            <a:r>
              <a:rPr lang="en-US" dirty="0" smtClean="0">
                <a:latin typeface="MyriadPro-Regular"/>
              </a:rPr>
              <a:t>% compared to 39% of all students.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6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</TotalTime>
  <Words>1669</Words>
  <Application>Microsoft Office PowerPoint</Application>
  <PresentationFormat>Widescreen</PresentationFormat>
  <Paragraphs>318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MS PGothic</vt:lpstr>
      <vt:lpstr>MS PGothic</vt:lpstr>
      <vt:lpstr>Arial</vt:lpstr>
      <vt:lpstr>Bell Gothic Std Light</vt:lpstr>
      <vt:lpstr>Calibri</vt:lpstr>
      <vt:lpstr>Calibri Light</vt:lpstr>
      <vt:lpstr>Garamond</vt:lpstr>
      <vt:lpstr>Myriad Pro</vt:lpstr>
      <vt:lpstr>myriad-pro-n4</vt:lpstr>
      <vt:lpstr>MyriadPro-Regular</vt:lpstr>
      <vt:lpstr>Tahoma</vt:lpstr>
      <vt:lpstr>Times New Roman</vt:lpstr>
      <vt:lpstr>Wingdings 3</vt:lpstr>
      <vt:lpstr>Celestial</vt:lpstr>
      <vt:lpstr>International Baccalaureate Diploma Programme</vt:lpstr>
      <vt:lpstr>PowerPoint Presentation</vt:lpstr>
      <vt:lpstr>PowerPoint Presentation</vt:lpstr>
      <vt:lpstr>                  </vt:lpstr>
      <vt:lpstr>The IB Learner Profile </vt:lpstr>
      <vt:lpstr>PowerPoint Presentation</vt:lpstr>
      <vt:lpstr>PowerPoint Presentation</vt:lpstr>
      <vt:lpstr>PowerPoint Presentation</vt:lpstr>
      <vt:lpstr>PowerPoint Presentation</vt:lpstr>
      <vt:lpstr>IB Coursework</vt:lpstr>
      <vt:lpstr>IB Coursework</vt:lpstr>
      <vt:lpstr>IB EXPECTATIONS</vt:lpstr>
      <vt:lpstr>IB Student Support at Weber </vt:lpstr>
      <vt:lpstr>IB Requirements and Weber High</vt:lpstr>
      <vt:lpstr>Earning an IB Diploma</vt:lpstr>
      <vt:lpstr>AP or IB, that is the question…</vt:lpstr>
      <vt:lpstr>What should I take in 9th grade to prepare for IB?</vt:lpstr>
      <vt:lpstr>What should I take in 10th grade to prepare for IB?</vt:lpstr>
      <vt:lpstr>Weber High Sample Schedule: the average student</vt:lpstr>
      <vt:lpstr>Weber High Sample Schedule: THE Overachiever</vt:lpstr>
      <vt:lpstr>Weber High Sample Schedule: The ART Student</vt:lpstr>
      <vt:lpstr>College Credits</vt:lpstr>
      <vt:lpstr>QUESTIONS?</vt:lpstr>
    </vt:vector>
  </TitlesOfParts>
  <Company>Weber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Baccalaureate Diploma Programme</dc:title>
  <dc:creator>Marcia Kloempken</dc:creator>
  <cp:lastModifiedBy>Marcia Kloempken</cp:lastModifiedBy>
  <cp:revision>63</cp:revision>
  <dcterms:created xsi:type="dcterms:W3CDTF">2016-09-12T15:37:02Z</dcterms:created>
  <dcterms:modified xsi:type="dcterms:W3CDTF">2017-12-08T15:24:55Z</dcterms:modified>
</cp:coreProperties>
</file>